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210" r:id="rId2"/>
    <p:sldId id="1212" r:id="rId3"/>
    <p:sldId id="1213" r:id="rId4"/>
    <p:sldId id="1217" r:id="rId5"/>
    <p:sldId id="1219" r:id="rId6"/>
    <p:sldId id="1226" r:id="rId7"/>
    <p:sldId id="1220" r:id="rId8"/>
    <p:sldId id="1224" r:id="rId9"/>
    <p:sldId id="1221" r:id="rId10"/>
    <p:sldId id="1222" r:id="rId11"/>
    <p:sldId id="1223" r:id="rId12"/>
    <p:sldId id="1225" r:id="rId13"/>
  </p:sldIdLst>
  <p:sldSz cx="24387175" cy="13717588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Verdana" pitchFamily="34" charset="0"/>
      <p:regular r:id="rId20"/>
      <p:bold r:id="rId21"/>
      <p:italic r:id="rId22"/>
      <p:boldItalic r:id="rId23"/>
    </p:embeddedFont>
    <p:embeddedFont>
      <p:font typeface="Cera Pro" charset="0"/>
      <p:regular r:id="rId24"/>
      <p:bold r:id="rId25"/>
      <p:italic r:id="rId26"/>
      <p:boldItalic r:id="rId27"/>
    </p:embeddedFont>
    <p:embeddedFont>
      <p:font typeface="Cera Pro Medium" charset="0"/>
      <p:regular r:id="rId28"/>
      <p:italic r:id="rId29"/>
    </p:embeddedFont>
  </p:embeddedFontLst>
  <p:custDataLst>
    <p:tags r:id="rId30"/>
  </p:custDataLst>
  <p:defaultTextStyle>
    <a:defPPr>
      <a:defRPr lang="ru-RU"/>
    </a:defPPr>
    <a:lvl1pPr marL="0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пользователь Microsoft Office" initials="Office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8F"/>
    <a:srgbClr val="4F1C92"/>
    <a:srgbClr val="EFF2F6"/>
    <a:srgbClr val="8297A2"/>
    <a:srgbClr val="3C1271"/>
    <a:srgbClr val="AF207F"/>
    <a:srgbClr val="E6EAEC"/>
    <a:srgbClr val="3D1272"/>
    <a:srgbClr val="E8EAEB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165" autoAdjust="0"/>
    <p:restoredTop sz="94196" autoAdjust="0"/>
  </p:normalViewPr>
  <p:slideViewPr>
    <p:cSldViewPr>
      <p:cViewPr>
        <p:scale>
          <a:sx n="41" d="100"/>
          <a:sy n="41" d="100"/>
        </p:scale>
        <p:origin x="-2220" y="-708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24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42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3F2D-4C40-8A47-B131-FA84CE0A3C0A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19261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38522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657783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877044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Master" Target="../slideMasters/slideMaster1.xml"/><Relationship Id="rId12" Type="http://schemas.openxmlformats.org/officeDocument/2006/relationships/image" Target="../media/image12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7142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1" y="4554538"/>
            <a:ext cx="4122788" cy="4537075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21014095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21014095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85BFF11-F259-C34E-8768-6DE90871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5235DE18-0DDD-324A-8CD7-767F9F7E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926B42E-88AA-CA43-AF96-725F22F75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0CA2C06-1F75-FD4A-B09B-9264F6B144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3FBC652-E18D-2147-AF27-6674DF55B6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022907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-3" y="4554538"/>
            <a:ext cx="24387173" cy="4537075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21014095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21014095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21014095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60B2AAA5-4E7E-3A4B-857A-CE3844A5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79F62399-A5E0-1B4B-8E97-3267233F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43DD53A-92C1-514E-93DA-3FE97B332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FD11B4-AF91-FB4C-B93C-74F33FF0CC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5DC2BDA-C8FC-7642-82A9-5FA79BDB7B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21229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6914031"/>
            <a:ext cx="9001001" cy="6554304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3025599"/>
            <a:ext cx="15841761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2106266"/>
            <a:ext cx="900100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4A289F-4427-4041-9A22-6D3C99E74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47250" y="-4330"/>
            <a:ext cx="3299665" cy="2110596"/>
          </a:xfrm>
          <a:prstGeom prst="rect">
            <a:avLst/>
          </a:prstGeom>
        </p:spPr>
      </p:pic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87501E9-EDB8-A342-8661-7DC965E5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F268B4B4-5C34-B442-8AAC-2B8A1F76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E60F4BB-24E9-6E41-A202-B2243072A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9A18573-B53C-AB42-BD95-2F241EEF3E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87D9F5D-C790-0140-9078-AC8FA8DECC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8063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3273708" y="5418634"/>
            <a:ext cx="9721080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1161241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900100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13273707" y="9109919"/>
            <a:ext cx="9721080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6091237" y="5418634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1237" y="9091613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12DF192E-0288-6845-80E4-24B7799D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95445BD2-B680-E14A-A3FB-90F8F824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D24F85D-3AE3-184B-9B3E-F335153CE5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A7299AC-C603-DB42-9C62-19108320EF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C682F83-A48A-414A-8212-C188315DC7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0885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3273708" y="6335861"/>
            <a:ext cx="9721079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13273707" y="10027146"/>
            <a:ext cx="9721079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13282462" y="2644576"/>
            <a:ext cx="9721079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6091237" y="6335861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6091237" y="10008840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6091237" y="2644576"/>
            <a:ext cx="4878213" cy="2232248"/>
          </a:xfrm>
          <a:prstGeom prst="rect">
            <a:avLst/>
          </a:prstGeom>
        </p:spPr>
        <p:txBody>
          <a:bodyPr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E8C98F18-36E9-234B-85E7-A77182C7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6DC28A99-6C09-1A48-87BA-791FBD66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7BBCCBE-7823-DB4A-96A5-153329751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52A5117-84FF-A44C-8C49-9D0BE8708E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2B4ED8F-B2D8-6B45-A569-300A670F5A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8633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1953329" cy="22322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</a:t>
            </a:r>
            <a:br>
              <a:rPr lang="ru-RU" dirty="0"/>
            </a:br>
            <a:r>
              <a:rPr lang="ru-RU" dirty="0"/>
              <a:t>ДЛЯ ПОСТРОЕНИЯ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900100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25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968450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6" name="Рисунок 21"/>
          <p:cNvSpPr>
            <a:spLocks noGrp="1"/>
          </p:cNvSpPr>
          <p:nvPr>
            <p:ph type="pic" sz="quarter" idx="33"/>
          </p:nvPr>
        </p:nvSpPr>
        <p:spPr>
          <a:xfrm flipH="1">
            <a:off x="6299858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7" name="Рисунок 21"/>
          <p:cNvSpPr>
            <a:spLocks noGrp="1"/>
          </p:cNvSpPr>
          <p:nvPr>
            <p:ph type="pic" sz="quarter" idx="34"/>
          </p:nvPr>
        </p:nvSpPr>
        <p:spPr>
          <a:xfrm flipH="1">
            <a:off x="10631266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8" name="Рисунок 21"/>
          <p:cNvSpPr>
            <a:spLocks noGrp="1"/>
          </p:cNvSpPr>
          <p:nvPr>
            <p:ph type="pic" sz="quarter" idx="35"/>
          </p:nvPr>
        </p:nvSpPr>
        <p:spPr>
          <a:xfrm flipH="1">
            <a:off x="14962674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9" name="Рисунок 21"/>
          <p:cNvSpPr>
            <a:spLocks noGrp="1"/>
          </p:cNvSpPr>
          <p:nvPr>
            <p:ph type="pic" sz="quarter" idx="36"/>
          </p:nvPr>
        </p:nvSpPr>
        <p:spPr>
          <a:xfrm flipH="1">
            <a:off x="19294082" y="4554538"/>
            <a:ext cx="3700706" cy="36004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A3210922-F239-6D46-88FC-0D0955E1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5645A53E-1A05-9942-B30F-9E0D967C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AED6A8A-CC0E-2A46-8420-776713AED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69ECF35-4003-4342-906D-7D56C2F006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B966230-F03F-1E4E-9644-0C3FA3D20A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035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8280062" y="0"/>
            <a:ext cx="6107111" cy="13717588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4761641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476164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14761641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F0110BBE-69A1-5F42-87AE-2A59C03E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2575E12E-523F-5B40-9264-6E66509D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6BBF69-4255-4745-AF97-F2DCDE2A5A5C}"/>
              </a:ext>
            </a:extLst>
          </p:cNvPr>
          <p:cNvSpPr txBox="1"/>
          <p:nvPr userDrawn="1"/>
        </p:nvSpPr>
        <p:spPr>
          <a:xfrm>
            <a:off x="17097555" y="2467155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23022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2196763" y="0"/>
            <a:ext cx="12190412" cy="13717588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EEE1B71-5C42-3D46-A08C-63A15F8B0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4761641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A6EF65B1-512D-B142-BDED-B9C9D0FFA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4761641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C0839B15-5196-E34B-ADB1-F5A718D88B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14761641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27068359-4590-284A-86FA-8C99B8DC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151D788A-E1D2-A649-963F-283066BD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4454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0" y="9091613"/>
            <a:ext cx="24387175" cy="4625975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21014095" cy="3816424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0228313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0228313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495C697D-9DAA-D34B-A9E9-71529941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FB0FC8B-0132-7145-8E7D-694EECDC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71C47BD-2889-094C-A347-74075E62E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A327888-A8E5-DC47-8867-2D46004A11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FC9496-9DC6-5342-B1D1-18CE10BCFC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2393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0" y="9091613"/>
            <a:ext cx="24387175" cy="4625975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2196763" y="3618433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3618433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0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2682330"/>
            <a:ext cx="7344817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84D00C8E-0AB1-E24D-8EDD-7BBF22F1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63096273-3466-A248-9F0A-300CA52B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89C36EB-4855-8248-80EC-543FBF968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E7E4EBF-EDD6-224A-A9FB-9C33C0AD21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26C8B7D-9799-0348-9FF1-96A9C92942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2997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xmlns="" id="{63598BC9-5BA6-F04E-AC85-81D102B175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1292384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4997" name="Слайд think-cell" r:id="rId4" imgW="7761960" imgH="10047960" progId="">
              <p:embed/>
            </p:oleObj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ACA1C4-C929-2E48-AFC5-D2D3536CCB45}"/>
              </a:ext>
            </a:extLst>
          </p:cNvPr>
          <p:cNvSpPr/>
          <p:nvPr userDrawn="1"/>
        </p:nvSpPr>
        <p:spPr>
          <a:xfrm>
            <a:off x="0" y="0"/>
            <a:ext cx="24387175" cy="8803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6D37957-7995-8748-9F3F-D31F5C68B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9046" y="4986586"/>
            <a:ext cx="16345221" cy="15841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12000" b="1" i="0" kern="1200" spc="0" baseline="0" dirty="0">
                <a:solidFill>
                  <a:schemeClr val="bg2"/>
                </a:solidFill>
                <a:latin typeface="DIN Pro" panose="020B0504020101010102" pitchFamily="34" charset="0"/>
                <a:ea typeface="Verdana" charset="0"/>
                <a:cs typeface="DIN Pro" panose="020B0504020101010102" pitchFamily="34" charset="0"/>
              </a:defRPr>
            </a:lvl1pPr>
          </a:lstStyle>
          <a:p>
            <a:r>
              <a:rPr lang="ru-RU" dirty="0"/>
              <a:t>УМНЫЙ ГОРОД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34A8F60E-FC38-C348-8D50-95F95EB961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69046" y="6570763"/>
            <a:ext cx="16345221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6600" b="0" i="0" kern="1200" baseline="0" dirty="0">
                <a:solidFill>
                  <a:schemeClr val="bg2"/>
                </a:solidFill>
                <a:effectLst/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ЭКОЛОГИЧЕСКАЯ БЕЗОПАСНОСТЬ</a:t>
            </a:r>
            <a:endParaRPr lang="en-US" dirty="0"/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85D29FE3-595F-514F-8E31-FA7376AF19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9046" y="820976"/>
            <a:ext cx="16345221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baseline="0" dirty="0">
                <a:solidFill>
                  <a:schemeClr val="bg2">
                    <a:alpha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НАЗВАНИЕ КОНФЕРЕНЦИИ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xmlns="" id="{51570351-A1A9-1446-8F40-FC16C1B86C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9046" y="9542562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Лёля Жвирблис,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xmlns="" id="{5A9412ED-5A95-C042-BB31-297481852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9046" y="10171162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куратор проекта «Умный город»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8348EFD-562D-E448-87FF-E79DFB070B77}"/>
              </a:ext>
            </a:extLst>
          </p:cNvPr>
          <p:cNvCxnSpPr>
            <a:cxnSpLocks/>
          </p:cNvCxnSpPr>
          <p:nvPr userDrawn="1"/>
        </p:nvCxnSpPr>
        <p:spPr>
          <a:xfrm>
            <a:off x="1969046" y="11611322"/>
            <a:ext cx="2131377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3">
            <a:extLst>
              <a:ext uri="{FF2B5EF4-FFF2-40B4-BE49-F238E27FC236}">
                <a16:creationId xmlns:a16="http://schemas.microsoft.com/office/drawing/2014/main" xmlns="" id="{C160A1A6-74B4-564C-A15D-5FC7671F77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96443" y="11817609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Онлайн-заседание комитета по экологии и охране окружающей среды Ассоциации менеджеров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6E50203-92EA-BF47-8082-98A9BCBA2E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50571" y="11817609"/>
            <a:ext cx="2220293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28 сентября 2020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124A3CC-D9CD-594A-BA56-C4F140763C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602864" y="614690"/>
            <a:ext cx="11277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3202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2"/>
          </p:nvPr>
        </p:nvSpPr>
        <p:spPr>
          <a:xfrm flipH="1">
            <a:off x="11329491" y="0"/>
            <a:ext cx="6107112" cy="43688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5" name="Рисунок 21"/>
          <p:cNvSpPr>
            <a:spLocks noGrp="1"/>
          </p:cNvSpPr>
          <p:nvPr>
            <p:ph type="pic" sz="quarter" idx="33"/>
          </p:nvPr>
        </p:nvSpPr>
        <p:spPr>
          <a:xfrm flipH="1">
            <a:off x="11329492" y="4749800"/>
            <a:ext cx="6107112" cy="41656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6" name="Рисунок 21"/>
          <p:cNvSpPr>
            <a:spLocks noGrp="1"/>
          </p:cNvSpPr>
          <p:nvPr>
            <p:ph type="pic" sz="quarter" idx="34"/>
          </p:nvPr>
        </p:nvSpPr>
        <p:spPr>
          <a:xfrm flipH="1">
            <a:off x="11329492" y="9296400"/>
            <a:ext cx="6107112" cy="4437906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18304842" y="666106"/>
            <a:ext cx="5325416" cy="3479088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6552133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6552133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18304842" y="5022589"/>
            <a:ext cx="5325416" cy="3479088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</a:t>
            </a:r>
            <a:endParaRPr lang="en-US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18304842" y="9640404"/>
            <a:ext cx="5325416" cy="3479088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F66AA6B5-6586-3F4D-AD1E-56B9B1EE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01440763-1B85-3642-9B42-7546E5EF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DA38582-B0C5-1E44-967A-70998EB55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 flipH="1">
            <a:off x="0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383D937-2550-0D4A-A6D8-669DEBCC01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16771" y="137194"/>
            <a:ext cx="2518338" cy="13488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0917E17-F9C6-5548-AB57-6716BEB11F8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80419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6079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2"/>
          </p:nvPr>
        </p:nvSpPr>
        <p:spPr>
          <a:xfrm>
            <a:off x="-1" y="0"/>
            <a:ext cx="10897443" cy="668020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12214150" y="2072608"/>
            <a:ext cx="10780638" cy="4607592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6" name="Рисунок 21"/>
          <p:cNvSpPr>
            <a:spLocks noGrp="1"/>
          </p:cNvSpPr>
          <p:nvPr>
            <p:ph type="pic" sz="quarter" idx="36"/>
          </p:nvPr>
        </p:nvSpPr>
        <p:spPr>
          <a:xfrm>
            <a:off x="-1" y="7002810"/>
            <a:ext cx="10897443" cy="6700020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12214150" y="7617075"/>
            <a:ext cx="10780638" cy="5520826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1464443" y="4554537"/>
            <a:ext cx="8712920" cy="176698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1464443" y="11539314"/>
            <a:ext cx="8712920" cy="176698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xmlns="" id="{A2305843-0202-7D4C-91E9-C69D8E6D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21446" y="129158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7EC0E183-0B4F-F24E-B7B1-34713F5303C5}"/>
              </a:ext>
            </a:extLst>
          </p:cNvPr>
          <p:cNvSpPr txBox="1">
            <a:spLocks/>
          </p:cNvSpPr>
          <p:nvPr userDrawn="1"/>
        </p:nvSpPr>
        <p:spPr>
          <a:xfrm>
            <a:off x="17944341" y="12915850"/>
            <a:ext cx="5188024" cy="7200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2438522" rtl="0" eaLnBrk="1" latinLnBrk="0" hangingPunct="1">
              <a:defRPr sz="2400" b="0" i="0" kern="1200">
                <a:solidFill>
                  <a:schemeClr val="accent1"/>
                </a:solidFill>
                <a:latin typeface="Cera Pro Medium" pitchFamily="2" charset="0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A8EEC64-CE99-7645-8EF5-00E4AD17C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4B6D09B-6628-3B4C-97F1-B081F52EE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3CF12A9-26E3-2146-8082-9200F81A01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0871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Рисунок 21"/>
          <p:cNvSpPr>
            <a:spLocks noGrp="1"/>
          </p:cNvSpPr>
          <p:nvPr>
            <p:ph type="pic" sz="quarter" idx="34"/>
          </p:nvPr>
        </p:nvSpPr>
        <p:spPr>
          <a:xfrm flipH="1">
            <a:off x="2184475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4" name="Рисунок 21"/>
          <p:cNvSpPr>
            <a:spLocks noGrp="1"/>
          </p:cNvSpPr>
          <p:nvPr>
            <p:ph type="pic" sz="quarter" idx="46"/>
          </p:nvPr>
        </p:nvSpPr>
        <p:spPr>
          <a:xfrm flipH="1">
            <a:off x="6229556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5" name="Рисунок 21"/>
          <p:cNvSpPr>
            <a:spLocks noGrp="1"/>
          </p:cNvSpPr>
          <p:nvPr>
            <p:ph type="pic" sz="quarter" idx="47"/>
          </p:nvPr>
        </p:nvSpPr>
        <p:spPr>
          <a:xfrm flipH="1">
            <a:off x="10274637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6" name="Рисунок 21"/>
          <p:cNvSpPr>
            <a:spLocks noGrp="1"/>
          </p:cNvSpPr>
          <p:nvPr>
            <p:ph type="pic" sz="quarter" idx="48"/>
          </p:nvPr>
        </p:nvSpPr>
        <p:spPr>
          <a:xfrm flipH="1">
            <a:off x="14319717" y="4122490"/>
            <a:ext cx="3755534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47" name="Рисунок 21"/>
          <p:cNvSpPr>
            <a:spLocks noGrp="1"/>
          </p:cNvSpPr>
          <p:nvPr>
            <p:ph type="pic" sz="quarter" idx="49"/>
          </p:nvPr>
        </p:nvSpPr>
        <p:spPr>
          <a:xfrm flipH="1">
            <a:off x="18890335" y="4129191"/>
            <a:ext cx="3888428" cy="2800824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21014095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0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9145017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2361454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8658992"/>
            <a:ext cx="21026338" cy="3312369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1" name="Текст 3"/>
          <p:cNvSpPr>
            <a:spLocks noGrp="1"/>
          </p:cNvSpPr>
          <p:nvPr>
            <p:ph type="body" sz="quarter" idx="42" hasCustomPrompt="1"/>
          </p:nvPr>
        </p:nvSpPr>
        <p:spPr>
          <a:xfrm>
            <a:off x="6406917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2" name="Текст 3"/>
          <p:cNvSpPr>
            <a:spLocks noGrp="1"/>
          </p:cNvSpPr>
          <p:nvPr>
            <p:ph type="body" sz="quarter" idx="43" hasCustomPrompt="1"/>
          </p:nvPr>
        </p:nvSpPr>
        <p:spPr>
          <a:xfrm>
            <a:off x="10452380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3" name="Текст 3"/>
          <p:cNvSpPr>
            <a:spLocks noGrp="1"/>
          </p:cNvSpPr>
          <p:nvPr>
            <p:ph type="body" sz="quarter" idx="44" hasCustomPrompt="1"/>
          </p:nvPr>
        </p:nvSpPr>
        <p:spPr>
          <a:xfrm>
            <a:off x="14497843" y="6887485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34" name="Текст 3"/>
          <p:cNvSpPr>
            <a:spLocks noGrp="1"/>
          </p:cNvSpPr>
          <p:nvPr>
            <p:ph type="body" sz="quarter" idx="45" hasCustomPrompt="1"/>
          </p:nvPr>
        </p:nvSpPr>
        <p:spPr>
          <a:xfrm>
            <a:off x="19106355" y="6887484"/>
            <a:ext cx="3273091" cy="1190215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xmlns="" id="{0DE51304-8CF6-0244-A3C1-67AD6137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1B07DA56-5E57-F248-8AE2-0D4CC20B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9166176-9B5F-F342-BD73-BC293C3A8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1A58F60-3575-3749-83CD-34D5E3A601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BEEAA3F-1510-3C45-A55E-3C40663EDE0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19634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4"/>
          </p:nvPr>
        </p:nvSpPr>
        <p:spPr>
          <a:xfrm>
            <a:off x="-210182" y="861"/>
            <a:ext cx="6301420" cy="13716727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782495" y="4580753"/>
            <a:ext cx="15212293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48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7782495" y="3258394"/>
            <a:ext cx="15212293" cy="703309"/>
          </a:xfrm>
          <a:prstGeom prst="rect">
            <a:avLst/>
          </a:prstGeom>
        </p:spPr>
        <p:txBody>
          <a:bodyPr/>
          <a:lstStyle>
            <a:lvl1pPr marL="0" marR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marR="0" lvl="0" indent="0" algn="l" defTabSz="2438889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УМНЫЙ ГОРОД</a:t>
            </a:r>
            <a:endParaRPr lang="en-US" dirty="0"/>
          </a:p>
          <a:p>
            <a:pPr marL="0" lv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AB30050-E9C8-2443-9051-2C7243C6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83051C4-B9DB-B141-A41F-E578F9E6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5F7392D-ADDE-0F48-B5BA-2798B272C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C450F9-F177-4E4C-8633-A483441E41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C69AC7-476F-D543-9543-5C94D5EE56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570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1"/>
          <p:cNvSpPr>
            <a:spLocks noGrp="1"/>
          </p:cNvSpPr>
          <p:nvPr>
            <p:ph type="pic" sz="quarter" idx="34"/>
          </p:nvPr>
        </p:nvSpPr>
        <p:spPr>
          <a:xfrm>
            <a:off x="18314267" y="18034"/>
            <a:ext cx="6082449" cy="13716727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1" y="4580753"/>
            <a:ext cx="14545616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1" y="3258394"/>
            <a:ext cx="14545616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60432D0-B3ED-794C-AA7E-32FC231D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9C7E5D3-66AC-6442-86DC-5915D1DA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bg2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29924A9-44C6-C841-A42C-81FECE5CC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 flipH="1">
            <a:off x="0" y="-13826"/>
            <a:ext cx="8438420" cy="15113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1D074CE-A6FA-F04B-B589-75DEF808DC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16771" y="137194"/>
            <a:ext cx="2518338" cy="1348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5F2DDF7-34A1-864F-ACC8-020550F4AE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80419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0974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130631" cy="13717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032348" y="3690443"/>
            <a:ext cx="4320479" cy="8568952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bg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32348" y="954138"/>
            <a:ext cx="21962439" cy="20162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2B39AA-1B56-3B4E-B99E-E34A24A4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bg2"/>
                </a:solidFill>
                <a:latin typeface="Cera Pro" pitchFamily="2" charset="0"/>
              </a:defRPr>
            </a:lvl1pPr>
          </a:lstStyle>
          <a:p>
            <a:r>
              <a:rPr lang="ru-RU"/>
              <a:t>© УМНЫЙ ГОРОД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E5EA03-07B4-9249-90E8-C8DF1288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02737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618522" y="12403410"/>
            <a:ext cx="2376265" cy="883706"/>
          </a:xfrm>
          <a:prstGeom prst="rect">
            <a:avLst/>
          </a:prstGeom>
        </p:spPr>
        <p:txBody>
          <a:bodyPr/>
          <a:lstStyle>
            <a:lvl1pPr algn="r">
              <a:defRPr lang="ru-RU" sz="5400" b="0" i="0" kern="1200" baseline="0" smtClean="0">
                <a:solidFill>
                  <a:schemeClr val="tx2">
                    <a:lumMod val="10000"/>
                    <a:lumOff val="9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8BBD06A-759F-43F0-9FDD-30D8801384D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8256544" y="0"/>
            <a:ext cx="6130631" cy="13717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8962339" y="3402410"/>
            <a:ext cx="4320479" cy="8568952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bg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1" y="954138"/>
            <a:ext cx="15049672" cy="20162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D7355245-F3BD-DF4C-842F-1C573DC7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5142151F-8F01-314E-9598-33ED96C4A6E5}"/>
              </a:ext>
            </a:extLst>
          </p:cNvPr>
          <p:cNvSpPr txBox="1">
            <a:spLocks/>
          </p:cNvSpPr>
          <p:nvPr userDrawn="1"/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2438522" rtl="0" eaLnBrk="1" latinLnBrk="0" hangingPunct="1">
              <a:defRPr sz="2400" b="0" i="0" kern="1200">
                <a:solidFill>
                  <a:schemeClr val="accent1"/>
                </a:solidFill>
                <a:latin typeface="Cera Pro Medium" pitchFamily="2" charset="0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50DC19-1C8B-8840-B7C7-2611461957E9}" type="slidenum">
              <a:rPr lang="ru-RU" smtClean="0">
                <a:solidFill>
                  <a:schemeClr val="bg2"/>
                </a:solidFill>
              </a:rPr>
              <a:pPr/>
              <a:t>‹#›</a:t>
            </a:fld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71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xmlns="" id="{63598BC9-5BA6-F04E-AC85-81D102B175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9260" name="Слайд think-cell" r:id="rId4" imgW="7761960" imgH="10047960" progId="">
              <p:embed/>
            </p:oleObj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ACA1C4-C929-2E48-AFC5-D2D3536CCB45}"/>
              </a:ext>
            </a:extLst>
          </p:cNvPr>
          <p:cNvSpPr/>
          <p:nvPr userDrawn="1"/>
        </p:nvSpPr>
        <p:spPr>
          <a:xfrm>
            <a:off x="0" y="0"/>
            <a:ext cx="24387175" cy="10027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8348EFD-562D-E448-87FF-E79DFB070B77}"/>
              </a:ext>
            </a:extLst>
          </p:cNvPr>
          <p:cNvCxnSpPr>
            <a:cxnSpLocks/>
          </p:cNvCxnSpPr>
          <p:nvPr userDrawn="1"/>
        </p:nvCxnSpPr>
        <p:spPr>
          <a:xfrm>
            <a:off x="1969046" y="11611322"/>
            <a:ext cx="2131377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3">
            <a:extLst>
              <a:ext uri="{FF2B5EF4-FFF2-40B4-BE49-F238E27FC236}">
                <a16:creationId xmlns:a16="http://schemas.microsoft.com/office/drawing/2014/main" xmlns="" id="{C160A1A6-74B4-564C-A15D-5FC7671F77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96443" y="11817609"/>
            <a:ext cx="16345221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Онлайн-заседание комитета по экологии и охране окружающей среды Ассоциации менеджеров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xmlns="" id="{D6E50203-92EA-BF47-8082-98A9BCBA2E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50571" y="11817609"/>
            <a:ext cx="2220293" cy="844625"/>
          </a:xfrm>
          <a:prstGeom prst="rect">
            <a:avLst/>
          </a:prstGeom>
        </p:spPr>
        <p:txBody>
          <a:bodyPr wrap="square" lIns="72000" tIns="0" rIns="0" bIns="0"/>
          <a:lstStyle>
            <a:lvl1pPr marL="0" indent="0" algn="r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0" i="0" kern="1200" baseline="0" dirty="0">
                <a:solidFill>
                  <a:schemeClr val="accent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28 сентября 2020 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7124A3CC-D9CD-594A-BA56-C4F140763C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602864" y="614690"/>
            <a:ext cx="11277600" cy="1752600"/>
          </a:xfrm>
          <a:prstGeom prst="rect">
            <a:avLst/>
          </a:prstGeom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C08A4757-9CBC-9040-86E6-2589750F26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9220" y="4895604"/>
            <a:ext cx="17979743" cy="1752601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8000" b="0" i="0" kern="1200" baseline="0" dirty="0">
                <a:solidFill>
                  <a:schemeClr val="bg2"/>
                </a:solidFill>
                <a:effectLst/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#</a:t>
            </a:r>
            <a:r>
              <a:rPr lang="ru-RU" dirty="0" err="1"/>
              <a:t>УмныйГород</a:t>
            </a:r>
            <a:endParaRPr lang="en-US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801A3196-AA76-CF41-B7CE-E51BF4ECE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9046" y="820976"/>
            <a:ext cx="16345221" cy="2232248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i="0" kern="1200" baseline="0" dirty="0">
                <a:solidFill>
                  <a:schemeClr val="bg2">
                    <a:alpha val="50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НАЗВАНИЕ КОНФЕРЕНЦИИ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94DA73-35FD-2541-8C3C-EF69E07711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0419" y="5290344"/>
            <a:ext cx="3600400" cy="3600400"/>
          </a:xfrm>
          <a:prstGeom prst="rect">
            <a:avLst/>
          </a:prstGeom>
        </p:spPr>
      </p:pic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DC8D14F7-161C-D640-8F31-E13459D4C0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99220" y="6042297"/>
            <a:ext cx="17979743" cy="1752601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8000" b="0" i="0" kern="1200" baseline="0" dirty="0">
                <a:solidFill>
                  <a:schemeClr val="bg2"/>
                </a:solidFill>
                <a:effectLst/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#</a:t>
            </a:r>
            <a:r>
              <a:rPr lang="ru-RU" dirty="0" err="1"/>
              <a:t>ГородаМеняютсяДляНас</a:t>
            </a:r>
            <a:endParaRPr lang="en-US" dirty="0"/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xmlns="" id="{6A07486F-83F4-C047-B670-1C43E89C2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99220" y="7837060"/>
            <a:ext cx="17979743" cy="893942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0" i="0" kern="1200" baseline="0" dirty="0">
                <a:solidFill>
                  <a:schemeClr val="bg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" dirty="0" err="1"/>
              <a:t>smart@gorodsreda.ru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320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1"/>
          <p:cNvSpPr>
            <a:spLocks noGrp="1"/>
          </p:cNvSpPr>
          <p:nvPr>
            <p:ph type="pic" sz="quarter" idx="32"/>
          </p:nvPr>
        </p:nvSpPr>
        <p:spPr>
          <a:xfrm>
            <a:off x="-2" y="0"/>
            <a:ext cx="24387176" cy="13717588"/>
          </a:xfrm>
          <a:prstGeom prst="rect">
            <a:avLst/>
          </a:prstGeom>
          <a:pattFill prst="lgCheck">
            <a:fgClr>
              <a:schemeClr val="accent2"/>
            </a:fgClr>
            <a:bgClr>
              <a:schemeClr val="tx2">
                <a:lumMod val="10000"/>
                <a:lumOff val="9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800" dirty="0"/>
            </a:lvl1pPr>
          </a:lstStyle>
          <a:p>
            <a:pPr lvl="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673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xmlns="" id="{9CAC38B1-2131-3240-9C32-617E46EABA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320991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3351" name="Слайд think-cell" r:id="rId4" imgW="7761960" imgH="10047960" progId="">
              <p:embed/>
            </p:oleObj>
          </a:graphicData>
        </a:graphic>
      </p:graphicFrame>
      <p:sp>
        <p:nvSpPr>
          <p:cNvPr id="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2193587" y="4322209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73CF705-B595-794E-84E6-E5B9DFAA6F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47250" y="-4330"/>
            <a:ext cx="3299665" cy="2110596"/>
          </a:xfrm>
          <a:prstGeom prst="rect">
            <a:avLst/>
          </a:prstGeom>
        </p:spPr>
      </p:pic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xmlns="" id="{F282C289-F9C4-2145-AA14-81E519F1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xmlns="" id="{E6D33C86-3FEE-314B-9F14-845B4C1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99E3656-D244-604A-87ED-6B09A155D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12F4B9E-D8F2-6B42-88C9-58FDFE5E2E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E19731F-731B-8545-9D8B-6D6082DFD41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01990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491" userDrawn="1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logo_minstr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2F85771C-6610-7642-8A34-904E36F098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3587" y="4322209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FBD2A61-56E0-4640-B3EA-584D77BDC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47782C2E-B0C9-3F41-91E5-0EF892965F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866B1709-B1B4-C944-916F-CE1D4A7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74E74889-98AB-C84F-B61E-023E8D74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0A3DD7D-0C76-254F-B152-377C51B6E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0031"/>
          <a:stretch/>
        </p:blipFill>
        <p:spPr>
          <a:xfrm>
            <a:off x="12841659" y="-13826"/>
            <a:ext cx="11545516" cy="15113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14111B5-4D7C-FF4D-A74B-353089C36E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CFD7E5-1AB1-4744-8C6B-0E27CBE395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836996" y="81638"/>
            <a:ext cx="1787863" cy="14053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FE517CE-309B-FC48-910C-5646CD22B1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44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logo_minstroy+nacpro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xmlns="" id="{F43025CC-49F5-8C44-A6B6-9B23F2F33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3587" y="4322209"/>
            <a:ext cx="10786378" cy="4537076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139B42A-2AE2-4540-B621-D3C31408D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0CDE2374-C36F-CE41-83D1-C0C784995A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7342BC96-3FD7-7A47-813B-CF542FB7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817CBB9C-F793-AB42-85B4-53659434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CEF8202-6D1B-7842-8B2E-1DBA3BC43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29A40DE-46D4-C643-8CC5-FF4925C2B1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DFDD347-96BD-6845-AEEE-5914FD105E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68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73507" y="3618434"/>
            <a:ext cx="10786378" cy="9725626"/>
          </a:xfrm>
          <a:prstGeom prst="rect">
            <a:avLst/>
          </a:prstGeom>
        </p:spPr>
        <p:txBody>
          <a:bodyPr numCol="2" spcCol="1080000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9046" y="4554537"/>
            <a:ext cx="7344817" cy="45370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9046" y="3618434"/>
            <a:ext cx="73448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8CFF375-2AE5-974F-9BCA-B2465E8C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E3F8A9C4-E9D7-184C-9950-E6F25B84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DCB962A-27EA-6C42-BA4C-45C4105F6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01769F2-A3B8-EC48-A4F2-2D2C96E5A2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DCE669B-0CE7-CD42-A587-8162859CDEE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7951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2196763" y="3402410"/>
            <a:ext cx="10785782" cy="3024336"/>
          </a:xfrm>
          <a:prstGeom prst="rect">
            <a:avLst/>
          </a:prstGeom>
        </p:spPr>
        <p:txBody>
          <a:bodyPr numCol="1"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3402410"/>
            <a:ext cx="9145017" cy="34563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ПОСТРОЕНИЯ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2483077"/>
            <a:ext cx="9145017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DCD2866C-9A7A-2B40-8523-F4F4BE70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FEDBDFE2-431F-D747-8BA8-4CAAFF54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D88C9A7-8500-FC42-9228-78E616DB45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8980BB0-FAE8-C042-B820-5ACA6D0CF6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CC5C856-672B-324B-9209-8FAC2969D3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3143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>
          <p15:clr>
            <a:srgbClr val="FBAE40"/>
          </p15:clr>
        </p15:guide>
        <p15:guide id="6" orient="horz" pos="57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968450" y="4554538"/>
            <a:ext cx="21014095" cy="7418400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2600" b="0" i="0" kern="1200" baseline="0" dirty="0">
                <a:solidFill>
                  <a:schemeClr val="tx2"/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Основной текст </a:t>
            </a:r>
            <a:endParaRPr lang="en-US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8450" y="1530202"/>
            <a:ext cx="16489833" cy="23762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8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2271" algn="l"/>
              </a:tabLst>
              <a:defRPr lang="ru-RU" sz="6600" b="0" i="0" kern="1200" spc="0" baseline="0" dirty="0">
                <a:solidFill>
                  <a:schemeClr val="accent1"/>
                </a:solidFill>
                <a:latin typeface="DINPro Medium" panose="02000503030000020004" pitchFamily="2" charset="0"/>
                <a:ea typeface="Verdana" charset="0"/>
                <a:cs typeface="Verdana" charset="0"/>
              </a:defRPr>
            </a:lvl1pPr>
          </a:lstStyle>
          <a:p>
            <a:r>
              <a:rPr lang="ru-RU" dirty="0"/>
              <a:t>МОДУЛЬНАЯ СЕТКА ДЛЯ </a:t>
            </a:r>
            <a:br>
              <a:rPr lang="ru-RU" dirty="0"/>
            </a:br>
            <a:r>
              <a:rPr lang="ru-RU" dirty="0"/>
              <a:t>ПОСТРОЕНИЯ СЛАЙДА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8450" y="610869"/>
            <a:ext cx="10513169" cy="703309"/>
          </a:xfrm>
          <a:prstGeom prst="rect">
            <a:avLst/>
          </a:prstGeom>
        </p:spPr>
        <p:txBody>
          <a:bodyPr/>
          <a:lstStyle>
            <a:lvl1pPr marL="0" indent="0" algn="l" defTabSz="2438889" rtl="0" eaLnBrk="1" latinLnBrk="0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None/>
              <a:defRPr lang="en-US" sz="3200" b="0" i="0" kern="1200" baseline="0" dirty="0">
                <a:solidFill>
                  <a:schemeClr val="bg2">
                    <a:lumMod val="65000"/>
                  </a:schemeClr>
                </a:solidFill>
                <a:effectLst/>
                <a:latin typeface="DINPro" panose="02000503030000020004" pitchFamily="2" charset="0"/>
                <a:ea typeface="Verdana" charset="0"/>
                <a:cs typeface="Verdan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dirty="0"/>
              <a:t>УМНЫЙ ГОРОД</a:t>
            </a:r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18C7B33-DD58-BB4B-AD69-25B02830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9046" y="12763450"/>
            <a:ext cx="7167736" cy="7200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Cera Pro" pitchFamily="2" charset="0"/>
              </a:defRPr>
            </a:lvl1pPr>
          </a:lstStyle>
          <a:p>
            <a:r>
              <a:rPr lang="ru-RU" dirty="0"/>
              <a:t>© УМНЫЙ ГОРОД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B27377C2-C2D2-BB48-AF28-11D79049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91941" y="12763450"/>
            <a:ext cx="5188024" cy="720080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chemeClr val="accent1"/>
                </a:solidFill>
                <a:latin typeface="Cera Pro Medium" pitchFamily="2" charset="0"/>
              </a:defRPr>
            </a:lvl1pPr>
          </a:lstStyle>
          <a:p>
            <a:fld id="{6A50DC19-1C8B-8840-B7C7-2611461957E9}" type="slidenum">
              <a:rPr lang="ru-RU" smtClean="0"/>
              <a:pPr/>
              <a:t>‹#›</a:t>
            </a:fld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5FBBB57-A185-D14A-AF37-5F36766B5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47250" y="-4330"/>
            <a:ext cx="3299665" cy="21105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75E7C6F-6271-DE43-82DE-E3625590A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41552"/>
          <a:stretch/>
        </p:blipFill>
        <p:spPr>
          <a:xfrm>
            <a:off x="15948755" y="-13826"/>
            <a:ext cx="8438420" cy="15113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7033094-E677-F645-A46C-3DA909CDB4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743061" y="137194"/>
            <a:ext cx="2518338" cy="1348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5AF7FA-8E14-DB41-9396-C2B4DFBE9B6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379602" y="75362"/>
            <a:ext cx="1787863" cy="140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8054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7683">
          <p15:clr>
            <a:srgbClr val="FBAE40"/>
          </p15:clr>
        </p15:guide>
        <p15:guide id="3" pos="3837">
          <p15:clr>
            <a:srgbClr val="FBAE40"/>
          </p15:clr>
        </p15:guide>
        <p15:guide id="4" pos="11515">
          <p15:clr>
            <a:srgbClr val="FBAE40"/>
          </p15:clr>
        </p15:guide>
        <p15:guide id="5" orient="horz" pos="2869" userDrawn="1">
          <p15:clr>
            <a:srgbClr val="FBAE40"/>
          </p15:clr>
        </p15:guide>
        <p15:guide id="6" orient="horz" pos="572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xmlns="" id="{E6032E2C-C6FD-A249-8FE5-E4FF1AA475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xmlns="" val="843669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45" name="Слайд think-cell" r:id="rId31" imgW="7761960" imgH="100479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908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0" r:id="rId1"/>
    <p:sldLayoutId id="2147485259" r:id="rId2"/>
    <p:sldLayoutId id="2147485202" r:id="rId3"/>
    <p:sldLayoutId id="2147485220" r:id="rId4"/>
    <p:sldLayoutId id="2147485257" r:id="rId5"/>
    <p:sldLayoutId id="2147485258" r:id="rId6"/>
    <p:sldLayoutId id="2147485227" r:id="rId7"/>
    <p:sldLayoutId id="2147485230" r:id="rId8"/>
    <p:sldLayoutId id="2147485218" r:id="rId9"/>
    <p:sldLayoutId id="2147485248" r:id="rId10"/>
    <p:sldLayoutId id="2147485247" r:id="rId11"/>
    <p:sldLayoutId id="2147485226" r:id="rId12"/>
    <p:sldLayoutId id="2147485255" r:id="rId13"/>
    <p:sldLayoutId id="2147485256" r:id="rId14"/>
    <p:sldLayoutId id="2147485254" r:id="rId15"/>
    <p:sldLayoutId id="2147485221" r:id="rId16"/>
    <p:sldLayoutId id="2147485223" r:id="rId17"/>
    <p:sldLayoutId id="2147485224" r:id="rId18"/>
    <p:sldLayoutId id="2147485229" r:id="rId19"/>
    <p:sldLayoutId id="2147485237" r:id="rId20"/>
    <p:sldLayoutId id="2147485239" r:id="rId21"/>
    <p:sldLayoutId id="2147485235" r:id="rId22"/>
    <p:sldLayoutId id="2147485233" r:id="rId23"/>
    <p:sldLayoutId id="2147485242" r:id="rId24"/>
    <p:sldLayoutId id="2147485215" r:id="rId25"/>
    <p:sldLayoutId id="2147485249" r:id="rId26"/>
    <p:sldLayoutId id="2147485261" r:id="rId27"/>
  </p:sldLayoutIdLst>
  <p:hf hdr="0" dt="0"/>
  <p:txStyles>
    <p:titleStyle>
      <a:lvl1pPr algn="ctr" defTabSz="2438889" rtl="0" eaLnBrk="1" latinLnBrk="0" hangingPunct="1">
        <a:spcBef>
          <a:spcPct val="0"/>
        </a:spcBef>
        <a:buNone/>
        <a:defRPr sz="117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583" indent="-914583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8502" kern="1200">
          <a:solidFill>
            <a:schemeClr val="tx1"/>
          </a:solidFill>
          <a:latin typeface="+mn-lt"/>
          <a:ea typeface="+mn-ea"/>
          <a:cs typeface="+mn-cs"/>
        </a:defRPr>
      </a:lvl1pPr>
      <a:lvl2pPr marL="1981596" indent="-762153" algn="l" defTabSz="2438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7502" kern="1200">
          <a:solidFill>
            <a:schemeClr val="tx1"/>
          </a:solidFill>
          <a:latin typeface="+mn-lt"/>
          <a:ea typeface="+mn-ea"/>
          <a:cs typeface="+mn-cs"/>
        </a:defRPr>
      </a:lvl2pPr>
      <a:lvl3pPr marL="3048610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2" kern="1200">
          <a:solidFill>
            <a:schemeClr val="tx1"/>
          </a:solidFill>
          <a:latin typeface="+mn-lt"/>
          <a:ea typeface="+mn-ea"/>
          <a:cs typeface="+mn-cs"/>
        </a:defRPr>
      </a:lvl3pPr>
      <a:lvl4pPr marL="4268053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5302" kern="1200">
          <a:solidFill>
            <a:schemeClr val="tx1"/>
          </a:solidFill>
          <a:latin typeface="+mn-lt"/>
          <a:ea typeface="+mn-ea"/>
          <a:cs typeface="+mn-cs"/>
        </a:defRPr>
      </a:lvl4pPr>
      <a:lvl5pPr marL="5487497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»"/>
        <a:defRPr sz="5302" kern="1200">
          <a:solidFill>
            <a:schemeClr val="tx1"/>
          </a:solidFill>
          <a:latin typeface="+mn-lt"/>
          <a:ea typeface="+mn-ea"/>
          <a:cs typeface="+mn-cs"/>
        </a:defRPr>
      </a:lvl5pPr>
      <a:lvl6pPr marL="6706942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6pPr>
      <a:lvl7pPr marL="7926386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7pPr>
      <a:lvl8pPr marL="9145827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8pPr>
      <a:lvl9pPr marL="10365272" indent="-609721" algn="l" defTabSz="2438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444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889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8332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7776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7220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6664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6107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5549" algn="l" defTabSz="243888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 descr="C:\Users\111\Desktop\Умные города\Преза\титул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4387176" cy="137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7456" y="734730"/>
            <a:ext cx="981793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b="1" dirty="0">
                <a:solidFill>
                  <a:schemeClr val="bg1"/>
                </a:solidFill>
              </a:rPr>
              <a:t>Хоккей</a:t>
            </a:r>
            <a:endParaRPr lang="ru-RU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2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220541" y="1674218"/>
            <a:ext cx="95923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rgbClr val="0070C0"/>
                </a:solidFill>
              </a:rPr>
              <a:t>Медицинское обслуживание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419" y="2826346"/>
            <a:ext cx="10873208" cy="917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841658" y="4266506"/>
            <a:ext cx="10801201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2 сентября 8.00-17.00:</a:t>
            </a:r>
          </a:p>
          <a:p>
            <a:r>
              <a:rPr lang="ru-RU" sz="5400" dirty="0"/>
              <a:t>-3 бригады скорой помощи</a:t>
            </a:r>
          </a:p>
          <a:p>
            <a:r>
              <a:rPr lang="ru-RU" sz="5400" dirty="0"/>
              <a:t>-3 врача ОВФД</a:t>
            </a:r>
          </a:p>
          <a:p>
            <a:pPr algn="ctr"/>
            <a:r>
              <a:rPr lang="ru-RU" sz="5400" b="1" dirty="0"/>
              <a:t>3 сентября 8.00-21.30:</a:t>
            </a:r>
          </a:p>
          <a:p>
            <a:r>
              <a:rPr lang="ru-RU" sz="5400" dirty="0"/>
              <a:t>-3 бригады скорой помощи</a:t>
            </a:r>
          </a:p>
          <a:p>
            <a:r>
              <a:rPr lang="ru-RU" sz="5400" dirty="0"/>
              <a:t>-3 врача ОВФД</a:t>
            </a:r>
          </a:p>
          <a:p>
            <a:pPr algn="ctr"/>
            <a:r>
              <a:rPr lang="ru-RU" sz="5400" b="1" dirty="0"/>
              <a:t>4 сентября 8.00-17.00:</a:t>
            </a:r>
          </a:p>
          <a:p>
            <a:r>
              <a:rPr lang="ru-RU" sz="5400" dirty="0"/>
              <a:t>-3 бригад скорой помощи</a:t>
            </a:r>
          </a:p>
          <a:p>
            <a:r>
              <a:rPr lang="ru-RU" sz="5400" dirty="0"/>
              <a:t>-3 врачей ОВФД</a:t>
            </a:r>
          </a:p>
          <a:p>
            <a:pPr algn="ctr"/>
            <a:r>
              <a:rPr lang="ru-RU" sz="6600" dirty="0"/>
              <a:t> 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20763" y="715126"/>
            <a:ext cx="88583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I ВСЕРОССИЙСКИЕ ИГРЫ </a:t>
            </a:r>
            <a:endParaRPr lang="ru-RU" sz="3400" b="1" dirty="0" smtClean="0">
              <a:solidFill>
                <a:schemeClr val="accent2"/>
              </a:solidFill>
            </a:endParaRPr>
          </a:p>
          <a:p>
            <a:r>
              <a:rPr lang="ru-RU" sz="3400" b="1" dirty="0" smtClean="0">
                <a:solidFill>
                  <a:schemeClr val="accent2"/>
                </a:solidFill>
              </a:rPr>
              <a:t>«</a:t>
            </a:r>
            <a:r>
              <a:rPr lang="ru-RU" sz="3400" b="1" dirty="0" smtClean="0">
                <a:solidFill>
                  <a:schemeClr val="accent2"/>
                </a:solidFill>
              </a:rPr>
              <a:t>УМНЫЙ ГОРОД. ЖИВИ СПОРТОМ» 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pic>
        <p:nvPicPr>
          <p:cNvPr id="9" name="Picture 4" descr="C:\Users\DIZ3\Desktop\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3337" y="929440"/>
            <a:ext cx="2187653" cy="3486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900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3" y="1834413"/>
            <a:ext cx="1706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ТРАНСПОРТНОЕ ОБСЛУЖИВАНИЕ</a:t>
            </a: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531" y="2614332"/>
            <a:ext cx="4464496" cy="1083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33245" y="2614332"/>
            <a:ext cx="13355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Автобусы курсируют между местами проживания и ж\д вокзалом, автовокзалом и аэропортом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20362" y="4744666"/>
            <a:ext cx="143653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Автобусы курсируют между местами проживания и спортсооружениями. Доставка участников соревнований на церемонию открытия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3245" y="6938290"/>
            <a:ext cx="13355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Автобусы курсируют между местами проживания и спортсооружениями.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33245" y="8803010"/>
            <a:ext cx="147974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Автобусы курсируют между местами проживания и спортсооружениями. Доставка участников соревнований на церемонию закрытия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3244" y="11237199"/>
            <a:ext cx="13355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Автобусы курсируют между местами проживания и ж\д вокзалом, автовокзалом и аэропортом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20763" y="715126"/>
            <a:ext cx="88583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I ВСЕРОССИЙСКИЕ ИГРЫ </a:t>
            </a:r>
            <a:endParaRPr lang="ru-RU" sz="3400" b="1" dirty="0" smtClean="0">
              <a:solidFill>
                <a:schemeClr val="accent2"/>
              </a:solidFill>
            </a:endParaRPr>
          </a:p>
          <a:p>
            <a:r>
              <a:rPr lang="ru-RU" sz="3400" b="1" dirty="0" smtClean="0">
                <a:solidFill>
                  <a:schemeClr val="accent2"/>
                </a:solidFill>
              </a:rPr>
              <a:t>«</a:t>
            </a:r>
            <a:r>
              <a:rPr lang="ru-RU" sz="3400" b="1" dirty="0" smtClean="0">
                <a:solidFill>
                  <a:schemeClr val="accent2"/>
                </a:solidFill>
              </a:rPr>
              <a:t>УМНЫЙ ГОРОД. ЖИВИ СПОРТОМ» 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pic>
        <p:nvPicPr>
          <p:cNvPr id="15" name="Picture 4" descr="C:\Users\DIZ3\Desktop\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3337" y="929440"/>
            <a:ext cx="2187653" cy="3486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910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2" y="1834413"/>
            <a:ext cx="1972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ОТВЕТСТВЕННЫЕ ПО НАПРАВЛЕНИЯМ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19559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71" y="4997595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71" y="6910093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71" y="8805552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2601" y="532418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Проживание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66114" y="728668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Встреча команд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6563" y="9182141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Транспорт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83647" y="7307936"/>
            <a:ext cx="12457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Даниленко Максим Александрович - 89372597997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91863" y="9135975"/>
            <a:ext cx="11606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Чиликин Александр Викторович - 89272238572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584371" y="10529543"/>
            <a:ext cx="16009816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581832" y="8638285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581832" y="6766077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083647" y="5372509"/>
            <a:ext cx="12169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Филимонов Владимир Юрьевич - 89372253851</a:t>
            </a:r>
          </a:p>
        </p:txBody>
      </p:sp>
      <p:pic>
        <p:nvPicPr>
          <p:cNvPr id="18" name="Picture 7" descr="C:\Users\111\Desktop\Умные города\Преза\Стрелка 2.jpg">
            <a:extLst>
              <a:ext uri="{FF2B5EF4-FFF2-40B4-BE49-F238E27FC236}">
                <a16:creationId xmlns:a16="http://schemas.microsoft.com/office/drawing/2014/main" xmlns="" id="{3F4A334D-685A-4A6A-9B2B-15BF5A5B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409" y="10583142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1E58B45-EBA1-42B2-A072-0B1FCD2F8CFF}"/>
              </a:ext>
            </a:extLst>
          </p:cNvPr>
          <p:cNvSpPr txBox="1"/>
          <p:nvPr/>
        </p:nvSpPr>
        <p:spPr>
          <a:xfrm>
            <a:off x="2932931" y="10959731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Питание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4D4F9EEB-ACFC-4B0D-9AE7-D598E0ED6886}"/>
              </a:ext>
            </a:extLst>
          </p:cNvPr>
          <p:cNvCxnSpPr/>
          <p:nvPr/>
        </p:nvCxnSpPr>
        <p:spPr>
          <a:xfrm>
            <a:off x="1557870" y="12351624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7F087C6-CA90-45EA-AB79-804D0676E97F}"/>
              </a:ext>
            </a:extLst>
          </p:cNvPr>
          <p:cNvSpPr txBox="1"/>
          <p:nvPr/>
        </p:nvSpPr>
        <p:spPr>
          <a:xfrm>
            <a:off x="9877999" y="10990508"/>
            <a:ext cx="13032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Уманцов Константин Александрович - 89053690744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20763" y="715126"/>
            <a:ext cx="88583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I ВСЕРОССИЙСКИЕ ИГРЫ </a:t>
            </a:r>
            <a:endParaRPr lang="ru-RU" sz="3400" b="1" dirty="0" smtClean="0">
              <a:solidFill>
                <a:schemeClr val="accent2"/>
              </a:solidFill>
            </a:endParaRPr>
          </a:p>
          <a:p>
            <a:r>
              <a:rPr lang="ru-RU" sz="3400" b="1" dirty="0" smtClean="0">
                <a:solidFill>
                  <a:schemeClr val="accent2"/>
                </a:solidFill>
              </a:rPr>
              <a:t>«</a:t>
            </a:r>
            <a:r>
              <a:rPr lang="ru-RU" sz="3400" b="1" dirty="0" smtClean="0">
                <a:solidFill>
                  <a:schemeClr val="accent2"/>
                </a:solidFill>
              </a:rPr>
              <a:t>УМНЫЙ ГОРОД. ЖИВИ СПОРТОМ» 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pic>
        <p:nvPicPr>
          <p:cNvPr id="28" name="Picture 4" descr="C:\Users\DIZ3\Desktop\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3337" y="929440"/>
            <a:ext cx="2187653" cy="3486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336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92387" y="2733932"/>
            <a:ext cx="9145016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70C0"/>
                </a:solidFill>
              </a:rPr>
              <a:t>ПРОГРАММА</a:t>
            </a:r>
          </a:p>
          <a:p>
            <a:r>
              <a:rPr lang="ru-RU" sz="8000" b="1" dirty="0">
                <a:solidFill>
                  <a:srgbClr val="0070C0"/>
                </a:solidFill>
              </a:rPr>
              <a:t>соревнований по</a:t>
            </a:r>
          </a:p>
          <a:p>
            <a:r>
              <a:rPr lang="ru-RU" sz="8000" b="1" dirty="0">
                <a:solidFill>
                  <a:srgbClr val="0070C0"/>
                </a:solidFill>
              </a:rPr>
              <a:t>хоккею в</a:t>
            </a:r>
          </a:p>
          <a:p>
            <a:r>
              <a:rPr lang="ru-RU" sz="8000" b="1" dirty="0">
                <a:solidFill>
                  <a:srgbClr val="0070C0"/>
                </a:solidFill>
              </a:rPr>
              <a:t>рамках проведения</a:t>
            </a:r>
          </a:p>
          <a:p>
            <a:r>
              <a:rPr lang="en-US" sz="8000" b="1" dirty="0">
                <a:solidFill>
                  <a:srgbClr val="0070C0"/>
                </a:solidFill>
              </a:rPr>
              <a:t>I </a:t>
            </a:r>
            <a:r>
              <a:rPr lang="ru-RU" sz="8000" b="1" dirty="0">
                <a:solidFill>
                  <a:srgbClr val="0070C0"/>
                </a:solidFill>
              </a:rPr>
              <a:t>Всероссийских</a:t>
            </a:r>
          </a:p>
          <a:p>
            <a:r>
              <a:rPr lang="ru-RU" sz="8000" b="1" dirty="0">
                <a:solidFill>
                  <a:srgbClr val="0070C0"/>
                </a:solidFill>
              </a:rPr>
              <a:t>игр «Умный Город.</a:t>
            </a:r>
          </a:p>
          <a:p>
            <a:r>
              <a:rPr lang="ru-RU" sz="8000" b="1" dirty="0">
                <a:solidFill>
                  <a:srgbClr val="0070C0"/>
                </a:solidFill>
              </a:rPr>
              <a:t>Живи спортом»</a:t>
            </a:r>
            <a:endParaRPr lang="ru-RU" sz="8000" dirty="0">
              <a:solidFill>
                <a:srgbClr val="0070C0"/>
              </a:solidFill>
            </a:endParaRPr>
          </a:p>
        </p:txBody>
      </p:sp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7443" y="959203"/>
            <a:ext cx="1615568" cy="1257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13011" y="1098155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СРОКИ ПРОВЕДЕНИЯ</a:t>
            </a:r>
          </a:p>
          <a:p>
            <a:r>
              <a:rPr lang="ru-RU" sz="4400" dirty="0"/>
              <a:t>1-5.09.2022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78525" y="2703388"/>
            <a:ext cx="7967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01 сентября - </a:t>
            </a:r>
            <a:r>
              <a:rPr lang="ru-RU" sz="4000" dirty="0"/>
              <a:t>день приезда, мандатная В ЛДС «Кристалл», комиссия, аккредитация, жеребьевка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13010" y="5536203"/>
            <a:ext cx="10538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02 сентября - </a:t>
            </a:r>
            <a:r>
              <a:rPr lang="ru-RU" sz="4000" dirty="0"/>
              <a:t>игровой день. 08:00 - 17:00,</a:t>
            </a:r>
          </a:p>
          <a:p>
            <a:r>
              <a:rPr lang="ru-RU" sz="4000" dirty="0"/>
              <a:t>15:30 – 17:00 гала-матч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68686" y="7794898"/>
            <a:ext cx="9768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03 сентября </a:t>
            </a:r>
            <a:r>
              <a:rPr lang="ru-RU" dirty="0"/>
              <a:t>- </a:t>
            </a:r>
            <a:r>
              <a:rPr lang="ru-RU" sz="4000" dirty="0"/>
              <a:t>игровой день</a:t>
            </a:r>
          </a:p>
          <a:p>
            <a:r>
              <a:rPr lang="ru-RU" sz="4000" dirty="0"/>
              <a:t>08:00 - 21:30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513010" y="9739114"/>
            <a:ext cx="105690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04 сентября </a:t>
            </a:r>
            <a:r>
              <a:rPr lang="ru-RU" dirty="0"/>
              <a:t>- </a:t>
            </a:r>
            <a:r>
              <a:rPr lang="ru-RU" sz="4000" dirty="0"/>
              <a:t>игровой день. 08:00 - 17:00</a:t>
            </a:r>
          </a:p>
          <a:p>
            <a:r>
              <a:rPr lang="ru-RU" sz="4000" dirty="0"/>
              <a:t>Торжественная церемония закрытия Игр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13010" y="11755338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05 сентября</a:t>
            </a:r>
          </a:p>
          <a:p>
            <a:r>
              <a:rPr lang="ru-RU" sz="4000" dirty="0"/>
              <a:t>день отъезда команд</a:t>
            </a:r>
          </a:p>
        </p:txBody>
      </p:sp>
      <p:pic>
        <p:nvPicPr>
          <p:cNvPr id="202756" name="Picture 4" descr="C:\Users\DIZ3\Desktop\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3337" y="929440"/>
            <a:ext cx="2187653" cy="348626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620763" y="715126"/>
            <a:ext cx="88583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I ВСЕРОССИЙСКИЕ ИГРЫ </a:t>
            </a:r>
            <a:endParaRPr lang="ru-RU" sz="3400" b="1" dirty="0" smtClean="0">
              <a:solidFill>
                <a:schemeClr val="accent2"/>
              </a:solidFill>
            </a:endParaRPr>
          </a:p>
          <a:p>
            <a:r>
              <a:rPr lang="ru-RU" sz="3400" b="1" dirty="0" smtClean="0">
                <a:solidFill>
                  <a:schemeClr val="accent2"/>
                </a:solidFill>
              </a:rPr>
              <a:t>«</a:t>
            </a:r>
            <a:r>
              <a:rPr lang="ru-RU" sz="3400" b="1" dirty="0" smtClean="0">
                <a:solidFill>
                  <a:schemeClr val="accent2"/>
                </a:solidFill>
              </a:rPr>
              <a:t>УМНЫЙ ГОРОД. ЖИВИ СПОРТОМ» </a:t>
            </a:r>
            <a:endParaRPr lang="ru-RU" sz="3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17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xmlns="" id="{3D07A776-447E-412B-8537-F4F66BCBC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231085-8653-45A5-AEA1-D299553891F9}"/>
              </a:ext>
            </a:extLst>
          </p:cNvPr>
          <p:cNvSpPr txBox="1"/>
          <p:nvPr/>
        </p:nvSpPr>
        <p:spPr>
          <a:xfrm>
            <a:off x="10725238" y="1089568"/>
            <a:ext cx="1014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889"/>
                </a:solidFill>
              </a:rPr>
              <a:t>Места проведения соревнований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BE6E97-5390-4291-92D3-982C6F9FCB53}"/>
              </a:ext>
            </a:extLst>
          </p:cNvPr>
          <p:cNvSpPr txBox="1"/>
          <p:nvPr/>
        </p:nvSpPr>
        <p:spPr>
          <a:xfrm>
            <a:off x="1229967" y="2023370"/>
            <a:ext cx="711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ЛДС «Кристалл» </a:t>
            </a:r>
            <a:br>
              <a:rPr lang="ru-RU" sz="2000" dirty="0"/>
            </a:br>
            <a:r>
              <a:rPr lang="ru-RU" sz="2000" dirty="0"/>
              <a:t>ул. Чернышевского д. 63</a:t>
            </a:r>
          </a:p>
        </p:txBody>
      </p:sp>
      <p:pic>
        <p:nvPicPr>
          <p:cNvPr id="23" name="Picture 6" descr="E:\1 WORK\SPORT\Кристалл\презентация\кр.jpg">
            <a:extLst>
              <a:ext uri="{FF2B5EF4-FFF2-40B4-BE49-F238E27FC236}">
                <a16:creationId xmlns:a16="http://schemas.microsoft.com/office/drawing/2014/main" xmlns="" id="{AB4DD8EB-1151-4271-A022-0A00AE702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7705" y="2734829"/>
            <a:ext cx="7523553" cy="5095998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E12AFC0-3984-4755-9E2D-1A8877E5A04C}"/>
              </a:ext>
            </a:extLst>
          </p:cNvPr>
          <p:cNvSpPr txBox="1"/>
          <p:nvPr/>
        </p:nvSpPr>
        <p:spPr>
          <a:xfrm>
            <a:off x="14065795" y="2146079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ФОК «Заводской»  </a:t>
            </a:r>
            <a:r>
              <a:rPr lang="ru-RU" sz="2000" dirty="0" err="1"/>
              <a:t>Новоастраханское</a:t>
            </a:r>
            <a:r>
              <a:rPr lang="ru-RU" sz="2000" dirty="0"/>
              <a:t> шоссе, </a:t>
            </a:r>
          </a:p>
          <a:p>
            <a:pPr algn="ctr"/>
            <a:r>
              <a:rPr lang="ru-RU" sz="2000" dirty="0"/>
              <a:t>д. 56/1, стадион Торпеда </a:t>
            </a:r>
          </a:p>
        </p:txBody>
      </p:sp>
      <p:pic>
        <p:nvPicPr>
          <p:cNvPr id="25" name="Picture 5" descr="E:\1 WORK\SPORT\Кристалл\презентация\ззз.jpg">
            <a:extLst>
              <a:ext uri="{FF2B5EF4-FFF2-40B4-BE49-F238E27FC236}">
                <a16:creationId xmlns:a16="http://schemas.microsoft.com/office/drawing/2014/main" xmlns="" id="{872BAA36-4DA6-43E0-BB6D-15ABDC4DE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8843" y="2956369"/>
            <a:ext cx="9785364" cy="4539936"/>
          </a:xfrm>
          <a:prstGeom prst="rect">
            <a:avLst/>
          </a:prstGeom>
          <a:noFill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B6F2B2F-95B3-4E77-9D2F-1002E9EC328D}"/>
              </a:ext>
            </a:extLst>
          </p:cNvPr>
          <p:cNvSpPr txBox="1"/>
          <p:nvPr/>
        </p:nvSpPr>
        <p:spPr>
          <a:xfrm>
            <a:off x="8836001" y="7684632"/>
            <a:ext cx="4149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ФОК «Кристаллик» </a:t>
            </a:r>
            <a:br>
              <a:rPr lang="ru-RU" sz="2000" dirty="0"/>
            </a:br>
            <a:r>
              <a:rPr lang="ru-RU" sz="2000" dirty="0"/>
              <a:t>ул. Тархова/</a:t>
            </a:r>
            <a:r>
              <a:rPr lang="ru-RU" sz="2000" dirty="0" err="1"/>
              <a:t>Топольчанская</a:t>
            </a:r>
            <a:r>
              <a:rPr lang="ru-RU" sz="2000" dirty="0"/>
              <a:t>, д. 42</a:t>
            </a:r>
          </a:p>
        </p:txBody>
      </p:sp>
      <p:pic>
        <p:nvPicPr>
          <p:cNvPr id="27" name="Picture 3" descr="E:\1 WORK\SPORT\Кристалл\презентация\999991.jpg">
            <a:extLst>
              <a:ext uri="{FF2B5EF4-FFF2-40B4-BE49-F238E27FC236}">
                <a16:creationId xmlns:a16="http://schemas.microsoft.com/office/drawing/2014/main" xmlns="" id="{4E8A43F7-E9D4-4DA9-AD71-052CC42D9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6116" y="8269407"/>
            <a:ext cx="8881287" cy="4358960"/>
          </a:xfrm>
          <a:prstGeom prst="rect">
            <a:avLst/>
          </a:prstGeom>
          <a:noFill/>
        </p:spPr>
      </p:pic>
      <p:pic>
        <p:nvPicPr>
          <p:cNvPr id="28" name="Picture 4" descr="E:\1 WORK\SPORT\Кристалл\презентация\999992.jpg">
            <a:extLst>
              <a:ext uri="{FF2B5EF4-FFF2-40B4-BE49-F238E27FC236}">
                <a16:creationId xmlns:a16="http://schemas.microsoft.com/office/drawing/2014/main" xmlns="" id="{0FAE44FE-6576-4CD0-B99E-4672F59C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70990" y="8269407"/>
            <a:ext cx="9433048" cy="44667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620763" y="715126"/>
            <a:ext cx="88583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I ВСЕРОССИЙСКИЕ ИГРЫ </a:t>
            </a:r>
            <a:endParaRPr lang="ru-RU" sz="3400" b="1" dirty="0" smtClean="0">
              <a:solidFill>
                <a:schemeClr val="accent2"/>
              </a:solidFill>
            </a:endParaRPr>
          </a:p>
          <a:p>
            <a:r>
              <a:rPr lang="ru-RU" sz="3400" b="1" dirty="0" smtClean="0">
                <a:solidFill>
                  <a:schemeClr val="accent2"/>
                </a:solidFill>
              </a:rPr>
              <a:t>«</a:t>
            </a:r>
            <a:r>
              <a:rPr lang="ru-RU" sz="3400" b="1" dirty="0" smtClean="0">
                <a:solidFill>
                  <a:schemeClr val="accent2"/>
                </a:solidFill>
              </a:rPr>
              <a:t>УМНЫЙ ГОРОД. ЖИВИ СПОРТОМ» 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pic>
        <p:nvPicPr>
          <p:cNvPr id="14" name="Picture 4" descr="C:\Users\DIZ3\Desktop\лог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23337" y="929440"/>
            <a:ext cx="2187653" cy="3486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334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76363" y="2178274"/>
            <a:ext cx="206662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Места проживания и питания участников соревнований и почетных гостей: гостиницы «Загреб», «Богемия на Вавилова», </a:t>
            </a:r>
          </a:p>
          <a:p>
            <a:r>
              <a:rPr lang="ru-RU" sz="2800" dirty="0"/>
              <a:t>«Олимпия», «Мираж». Обеспечение питанием в местах проживания.</a:t>
            </a:r>
          </a:p>
          <a:p>
            <a:pPr defTabSz="2438889">
              <a:defRPr/>
            </a:pPr>
            <a:endParaRPr lang="en-US" dirty="0">
              <a:ea typeface="Verdana" charset="0"/>
              <a:cs typeface="Verdana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510650-D51D-48A5-B0B3-DBA3E8D35313}"/>
              </a:ext>
            </a:extLst>
          </p:cNvPr>
          <p:cNvSpPr txBox="1"/>
          <p:nvPr/>
        </p:nvSpPr>
        <p:spPr>
          <a:xfrm>
            <a:off x="10725238" y="1089568"/>
            <a:ext cx="1014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889"/>
                </a:solidFill>
              </a:rPr>
              <a:t>Места проживания и питания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430904A-B677-42E8-B49D-94A2F2D6C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4517" y="3214044"/>
            <a:ext cx="5843260" cy="43811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A38DC2E-4BC6-412A-AE1A-61647211E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9896" y="7906942"/>
            <a:ext cx="6240373" cy="50314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D135504-32D2-475A-A052-5624870D8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22547" y="3214811"/>
            <a:ext cx="5544616" cy="41584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E9DF70-B389-4A4A-8323-CBCB5BBD5C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3587" y="7990252"/>
            <a:ext cx="10081120" cy="494814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620763" y="715126"/>
            <a:ext cx="88583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I ВСЕРОССИЙСКИЕ ИГРЫ </a:t>
            </a:r>
            <a:endParaRPr lang="ru-RU" sz="3400" b="1" dirty="0" smtClean="0">
              <a:solidFill>
                <a:schemeClr val="accent2"/>
              </a:solidFill>
            </a:endParaRPr>
          </a:p>
          <a:p>
            <a:r>
              <a:rPr lang="ru-RU" sz="3400" b="1" dirty="0" smtClean="0">
                <a:solidFill>
                  <a:schemeClr val="accent2"/>
                </a:solidFill>
              </a:rPr>
              <a:t>«</a:t>
            </a:r>
            <a:r>
              <a:rPr lang="ru-RU" sz="3400" b="1" dirty="0" smtClean="0">
                <a:solidFill>
                  <a:schemeClr val="accent2"/>
                </a:solidFill>
              </a:rPr>
              <a:t>УМНЫЙ ГОРОД. ЖИВИ СПОРТОМ» 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pic>
        <p:nvPicPr>
          <p:cNvPr id="18" name="Picture 4" descr="C:\Users\DIZ3\Desktop\лог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23337" y="929440"/>
            <a:ext cx="2187653" cy="3486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797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765487" y="5001406"/>
            <a:ext cx="8211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Подготовка в ФОК «Заводской» и на стадионе «Торпедо»:</a:t>
            </a:r>
          </a:p>
          <a:p>
            <a:pPr algn="ctr"/>
            <a:endParaRPr lang="ru-RU" b="1" dirty="0">
              <a:solidFill>
                <a:srgbClr val="00B0F0"/>
              </a:solidFill>
            </a:endParaRPr>
          </a:p>
          <a:p>
            <a:pPr algn="ctr"/>
            <a:r>
              <a:rPr lang="ru-RU" b="1" dirty="0">
                <a:solidFill>
                  <a:srgbClr val="00B0F0"/>
                </a:solidFill>
              </a:rPr>
              <a:t>С 1 по 15 августа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5D487D-0322-4F10-AA17-83F6EDD7BACB}"/>
              </a:ext>
            </a:extLst>
          </p:cNvPr>
          <p:cNvSpPr txBox="1"/>
          <p:nvPr/>
        </p:nvSpPr>
        <p:spPr>
          <a:xfrm>
            <a:off x="4776763" y="2080492"/>
            <a:ext cx="1526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6889"/>
                </a:solidFill>
              </a:rPr>
              <a:t>Список борной команды области по хоккею</a:t>
            </a:r>
          </a:p>
          <a:p>
            <a:pPr algn="ctr"/>
            <a:r>
              <a:rPr lang="ru-RU" sz="3600" b="1" dirty="0">
                <a:solidFill>
                  <a:srgbClr val="006889"/>
                </a:solidFill>
              </a:rPr>
              <a:t>Молодежная лига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0364C0-DFDC-4F24-8D89-690F42441991}"/>
              </a:ext>
            </a:extLst>
          </p:cNvPr>
          <p:cNvSpPr txBox="1"/>
          <p:nvPr/>
        </p:nvSpPr>
        <p:spPr>
          <a:xfrm>
            <a:off x="1214614" y="2898354"/>
            <a:ext cx="14289262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3600" dirty="0"/>
              <a:t> Павленко Егор Олегович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err="1"/>
              <a:t>Абдразаков</a:t>
            </a:r>
            <a:r>
              <a:rPr lang="ru-RU" sz="3600" dirty="0"/>
              <a:t> Эмиль </a:t>
            </a:r>
            <a:r>
              <a:rPr lang="ru-RU" sz="3600" dirty="0" err="1"/>
              <a:t>Юнирович</a:t>
            </a:r>
            <a:endParaRPr lang="ru-RU" sz="3600" dirty="0"/>
          </a:p>
          <a:p>
            <a:pPr marL="342900" indent="-342900">
              <a:buFont typeface="+mj-lt"/>
              <a:buAutoNum type="arabicPeriod"/>
            </a:pPr>
            <a:r>
              <a:rPr lang="ru-RU" sz="3600" dirty="0" err="1"/>
              <a:t>Кортяев</a:t>
            </a:r>
            <a:r>
              <a:rPr lang="ru-RU" sz="3600" dirty="0"/>
              <a:t> Дмитрий </a:t>
            </a:r>
            <a:r>
              <a:rPr lang="ru-RU" sz="3600" dirty="0" err="1"/>
              <a:t>Алимович</a:t>
            </a:r>
            <a:endParaRPr lang="ru-RU" sz="3600" dirty="0"/>
          </a:p>
          <a:p>
            <a:pPr marL="342900" lvl="0" indent="-342900">
              <a:buFont typeface="+mj-lt"/>
              <a:buAutoNum type="arabicPeriod"/>
            </a:pPr>
            <a:r>
              <a:rPr lang="ru-RU" sz="3600" dirty="0" err="1"/>
              <a:t>Будняцкий</a:t>
            </a:r>
            <a:r>
              <a:rPr lang="ru-RU" sz="3600" dirty="0"/>
              <a:t> Михаил Михайлович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dirty="0"/>
              <a:t>Коньков Артем Сергеевич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dirty="0"/>
              <a:t>Иноземцев Максим Владимирович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dirty="0" err="1"/>
              <a:t>Беклемищев</a:t>
            </a:r>
            <a:r>
              <a:rPr lang="ru-RU" sz="3600" dirty="0"/>
              <a:t> Максим Игоревич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dirty="0"/>
              <a:t>Латышев Даниил Андреевич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dirty="0"/>
              <a:t>Петрунин Александр Витальевич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dirty="0" err="1"/>
              <a:t>Тарасевич</a:t>
            </a:r>
            <a:r>
              <a:rPr lang="ru-RU" sz="3600" dirty="0"/>
              <a:t> Никита Сергеевич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dirty="0" err="1"/>
              <a:t>Запевалов</a:t>
            </a:r>
            <a:r>
              <a:rPr lang="ru-RU" sz="3600" dirty="0"/>
              <a:t> Данил Алексеевич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dirty="0"/>
              <a:t>Краснов Михаил Евгеньевич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dirty="0" err="1"/>
              <a:t>Милешин</a:t>
            </a:r>
            <a:r>
              <a:rPr lang="ru-RU" sz="3600" dirty="0"/>
              <a:t> Евгений Павлович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dirty="0"/>
              <a:t>Демидов Даниил Витальевич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dirty="0"/>
              <a:t>Зайцев Никита Сергеевич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dirty="0" err="1"/>
              <a:t>Сатаев</a:t>
            </a:r>
            <a:r>
              <a:rPr lang="ru-RU" sz="3600" dirty="0"/>
              <a:t> </a:t>
            </a:r>
            <a:r>
              <a:rPr lang="ru-RU" sz="3600" dirty="0" err="1"/>
              <a:t>Рамиль</a:t>
            </a:r>
            <a:r>
              <a:rPr lang="ru-RU" sz="3600" dirty="0"/>
              <a:t> </a:t>
            </a:r>
            <a:r>
              <a:rPr lang="ru-RU" sz="3600" dirty="0" err="1"/>
              <a:t>Юнирович</a:t>
            </a:r>
            <a:endParaRPr lang="ru-RU" sz="3600" dirty="0"/>
          </a:p>
          <a:p>
            <a:pPr marL="342900" lvl="0" indent="-342900">
              <a:buFont typeface="+mj-lt"/>
              <a:buAutoNum type="arabicPeriod"/>
            </a:pPr>
            <a:r>
              <a:rPr lang="ru-RU" sz="3600" dirty="0"/>
              <a:t>Александров Егор Романович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20763" y="715126"/>
            <a:ext cx="88583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I ВСЕРОССИЙСКИЕ ИГРЫ </a:t>
            </a:r>
            <a:endParaRPr lang="ru-RU" sz="3400" b="1" dirty="0" smtClean="0">
              <a:solidFill>
                <a:schemeClr val="accent2"/>
              </a:solidFill>
            </a:endParaRPr>
          </a:p>
          <a:p>
            <a:r>
              <a:rPr lang="ru-RU" sz="3400" b="1" dirty="0" smtClean="0">
                <a:solidFill>
                  <a:schemeClr val="accent2"/>
                </a:solidFill>
              </a:rPr>
              <a:t>«</a:t>
            </a:r>
            <a:r>
              <a:rPr lang="ru-RU" sz="3400" b="1" dirty="0" smtClean="0">
                <a:solidFill>
                  <a:schemeClr val="accent2"/>
                </a:solidFill>
              </a:rPr>
              <a:t>УМНЫЙ ГОРОД. ЖИВИ СПОРТОМ» 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pic>
        <p:nvPicPr>
          <p:cNvPr id="9" name="Picture 4" descr="C:\Users\DIZ3\Desktop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3337" y="929440"/>
            <a:ext cx="2187653" cy="3486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9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694049" y="4715654"/>
            <a:ext cx="82114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Подготовка в ЛДС «Кристалл» и на стадионе «Спартак»:</a:t>
            </a:r>
          </a:p>
          <a:p>
            <a:pPr algn="ctr"/>
            <a:endParaRPr lang="ru-RU" b="1" dirty="0">
              <a:solidFill>
                <a:srgbClr val="00B0F0"/>
              </a:solidFill>
            </a:endParaRPr>
          </a:p>
          <a:p>
            <a:pPr algn="ctr"/>
            <a:r>
              <a:rPr lang="ru-RU" b="1" dirty="0">
                <a:solidFill>
                  <a:srgbClr val="00B0F0"/>
                </a:solidFill>
              </a:rPr>
              <a:t>С 1 по 15 августа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5D487D-0322-4F10-AA17-83F6EDD7BACB}"/>
              </a:ext>
            </a:extLst>
          </p:cNvPr>
          <p:cNvSpPr txBox="1"/>
          <p:nvPr/>
        </p:nvSpPr>
        <p:spPr>
          <a:xfrm>
            <a:off x="4776763" y="2080492"/>
            <a:ext cx="1526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6889"/>
                </a:solidFill>
              </a:rPr>
              <a:t>Список борной команды области по хоккею</a:t>
            </a:r>
          </a:p>
          <a:p>
            <a:pPr algn="ctr"/>
            <a:r>
              <a:rPr lang="ru-RU" sz="3600" b="1" dirty="0">
                <a:solidFill>
                  <a:srgbClr val="006889"/>
                </a:solidFill>
              </a:rPr>
              <a:t>Региональная лига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0364C0-DFDC-4F24-8D89-690F42441991}"/>
              </a:ext>
            </a:extLst>
          </p:cNvPr>
          <p:cNvSpPr txBox="1"/>
          <p:nvPr/>
        </p:nvSpPr>
        <p:spPr>
          <a:xfrm>
            <a:off x="1000217" y="2909716"/>
            <a:ext cx="14289262" cy="115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/>
              <a:t> </a:t>
            </a: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Иванов П.А.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Гуляев А.М.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Глебов Д.Н.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Кривоножкин</a:t>
            </a: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А.А.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Сафонов А.В.			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Харламов А.М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Пискунов П.С.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Рагулин</a:t>
            </a: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Козлов Д.А.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Бондаренко М.С.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Кичаев</a:t>
            </a: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М.А.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Коннов Д.А.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Леонтьев С.О.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Тарасов Р.В.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Денисов В.Д.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Катрич П.А.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Кузнецов А.О.			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Михин</a:t>
            </a:r>
            <a:r>
              <a:rPr lang="ru-RU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20763" y="715126"/>
            <a:ext cx="88583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I ВСЕРОССИЙСКИЕ ИГРЫ </a:t>
            </a:r>
            <a:endParaRPr lang="ru-RU" sz="3400" b="1" dirty="0" smtClean="0">
              <a:solidFill>
                <a:schemeClr val="accent2"/>
              </a:solidFill>
            </a:endParaRPr>
          </a:p>
          <a:p>
            <a:r>
              <a:rPr lang="ru-RU" sz="3400" b="1" dirty="0" smtClean="0">
                <a:solidFill>
                  <a:schemeClr val="accent2"/>
                </a:solidFill>
              </a:rPr>
              <a:t>«</a:t>
            </a:r>
            <a:r>
              <a:rPr lang="ru-RU" sz="3400" b="1" dirty="0" smtClean="0">
                <a:solidFill>
                  <a:schemeClr val="accent2"/>
                </a:solidFill>
              </a:rPr>
              <a:t>УМНЫЙ ГОРОД. ЖИВИ СПОРТОМ» 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pic>
        <p:nvPicPr>
          <p:cNvPr id="9" name="Picture 4" descr="C:\Users\DIZ3\Desktop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3337" y="929440"/>
            <a:ext cx="2187653" cy="3486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047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3" y="1834413"/>
            <a:ext cx="1706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СУДЬИ – 18 человека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427" y="9726923"/>
            <a:ext cx="9334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ГЛАВНЫЙ СУДЬЯ</a:t>
            </a:r>
          </a:p>
          <a:p>
            <a:pPr algn="ctr"/>
            <a:r>
              <a:rPr lang="ru-RU" b="1" dirty="0"/>
              <a:t>Тихомиров Вадим Сергеевич</a:t>
            </a:r>
          </a:p>
          <a:p>
            <a:pPr algn="ctr"/>
            <a:r>
              <a:rPr lang="ru-RU" dirty="0"/>
              <a:t>судья Всероссийской категории 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68229" y="9726923"/>
            <a:ext cx="93341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ГЛАВНЫЙ СЕКРЕТАРЬ</a:t>
            </a:r>
            <a:endParaRPr lang="en-US" b="1" dirty="0"/>
          </a:p>
          <a:p>
            <a:pPr algn="ctr"/>
            <a:r>
              <a:rPr lang="ru-RU" b="1" dirty="0" err="1"/>
              <a:t>Мавлютова</a:t>
            </a:r>
            <a:r>
              <a:rPr lang="ru-RU" b="1" dirty="0"/>
              <a:t> Ксения Сергеевна</a:t>
            </a:r>
          </a:p>
          <a:p>
            <a:pPr algn="ctr"/>
            <a:r>
              <a:rPr lang="ru-RU" sz="4400" dirty="0"/>
              <a:t>судья второй категории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0CC60C5-4E3A-4D6F-8578-B479EC498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761" y="3213993"/>
            <a:ext cx="6382522" cy="63825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9973A4C-B04F-40AA-9DF3-75E4E5BBF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9402" y="3203789"/>
            <a:ext cx="4531820" cy="652313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20763" y="715126"/>
            <a:ext cx="88583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I ВСЕРОССИЙСКИЕ ИГРЫ </a:t>
            </a:r>
            <a:endParaRPr lang="ru-RU" sz="3400" b="1" dirty="0" smtClean="0">
              <a:solidFill>
                <a:schemeClr val="accent2"/>
              </a:solidFill>
            </a:endParaRPr>
          </a:p>
          <a:p>
            <a:r>
              <a:rPr lang="ru-RU" sz="3400" b="1" dirty="0" smtClean="0">
                <a:solidFill>
                  <a:schemeClr val="accent2"/>
                </a:solidFill>
              </a:rPr>
              <a:t>«</a:t>
            </a:r>
            <a:r>
              <a:rPr lang="ru-RU" sz="3400" b="1" dirty="0" smtClean="0">
                <a:solidFill>
                  <a:schemeClr val="accent2"/>
                </a:solidFill>
              </a:rPr>
              <a:t>УМНЫЙ ГОРОД. ЖИВИ СПОРТОМ» 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pic>
        <p:nvPicPr>
          <p:cNvPr id="13" name="Picture 4" descr="C:\Users\DIZ3\Desktop\л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23337" y="929440"/>
            <a:ext cx="2187653" cy="3486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294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3" y="1834413"/>
            <a:ext cx="1706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НАГРАЖДЕНИЕ – 4 кубка, 216 дипломов, 204 медали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606" y="2665410"/>
            <a:ext cx="19726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Команды, занявшие 1-3 места в каждой лиге награждаются Кубками и дипломами Министерства спорта Российской Федерации, игроки команд медалями и дипломами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199684" name="Picture 4" descr="C:\Users\111\Desktop\Умные города\Преза\кубок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379" y="6012507"/>
            <a:ext cx="2158122" cy="31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9686" name="Picture 6" descr="C:\Users\111\Desktop\Умные города\Преза\дипло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3858" y="6147448"/>
            <a:ext cx="2142811" cy="300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111\Desktop\Умные города\Преза\дипло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13210" y="6157689"/>
            <a:ext cx="2142811" cy="300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9687" name="Picture 7" descr="C:\Users\111\Desktop\Умные города\Преза\медал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0336" y="6544265"/>
            <a:ext cx="4025659" cy="22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20763" y="715126"/>
            <a:ext cx="88583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I ВСЕРОССИЙСКИЕ ИГРЫ </a:t>
            </a:r>
            <a:endParaRPr lang="ru-RU" sz="3400" b="1" dirty="0" smtClean="0">
              <a:solidFill>
                <a:schemeClr val="accent2"/>
              </a:solidFill>
            </a:endParaRPr>
          </a:p>
          <a:p>
            <a:r>
              <a:rPr lang="ru-RU" sz="3400" b="1" dirty="0" smtClean="0">
                <a:solidFill>
                  <a:schemeClr val="accent2"/>
                </a:solidFill>
              </a:rPr>
              <a:t>«</a:t>
            </a:r>
            <a:r>
              <a:rPr lang="ru-RU" sz="3400" b="1" dirty="0" smtClean="0">
                <a:solidFill>
                  <a:schemeClr val="accent2"/>
                </a:solidFill>
              </a:rPr>
              <a:t>УМНЫЙ ГОРОД. ЖИВИ СПОРТОМ» 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pic>
        <p:nvPicPr>
          <p:cNvPr id="12" name="Picture 4" descr="C:\Users\DIZ3\Desktop\лог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23337" y="929440"/>
            <a:ext cx="2187653" cy="3486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634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7924" y="6567255"/>
            <a:ext cx="9169252" cy="715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362" y="1834413"/>
            <a:ext cx="197260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ВОЛОНТЕРЫ</a:t>
            </a:r>
          </a:p>
          <a:p>
            <a:r>
              <a:rPr lang="ru-RU" sz="4400" b="1" dirty="0">
                <a:solidFill>
                  <a:srgbClr val="00B0F0"/>
                </a:solidFill>
              </a:rPr>
              <a:t>(СПОРОВОЖДЕНИЕ УЧАСТНИКОВ, ПОМОЩЬ В ИГРОВОМ ЗАЛЕ)</a:t>
            </a:r>
          </a:p>
        </p:txBody>
      </p:sp>
      <p:pic>
        <p:nvPicPr>
          <p:cNvPr id="19559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71" y="3650152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71" y="5562650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111\Desktop\Умные города\Преза\Стрелк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71" y="7458109"/>
            <a:ext cx="82936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63778" y="404798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ЛДС «Кристалл»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66114" y="5939239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ФОК «Заводской»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6563" y="783469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ФОК «Кристаллик»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05355" y="5864043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2-4 сентября (5 человека)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091864" y="778853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2-4 сентября (5 человека)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584371" y="9182100"/>
            <a:ext cx="16009816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581832" y="7290842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581832" y="5418634"/>
            <a:ext cx="16012355" cy="0"/>
          </a:xfrm>
          <a:prstGeom prst="line">
            <a:avLst/>
          </a:prstGeom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105355" y="3973317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2-4 сентября (10 человек)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20763" y="715126"/>
            <a:ext cx="88583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accent2"/>
                </a:solidFill>
              </a:rPr>
              <a:t>I ВСЕРОССИЙСКИЕ ИГРЫ </a:t>
            </a:r>
            <a:endParaRPr lang="ru-RU" sz="3400" b="1" dirty="0" smtClean="0">
              <a:solidFill>
                <a:schemeClr val="accent2"/>
              </a:solidFill>
            </a:endParaRPr>
          </a:p>
          <a:p>
            <a:r>
              <a:rPr lang="ru-RU" sz="3400" b="1" dirty="0" smtClean="0">
                <a:solidFill>
                  <a:schemeClr val="accent2"/>
                </a:solidFill>
              </a:rPr>
              <a:t>«</a:t>
            </a:r>
            <a:r>
              <a:rPr lang="ru-RU" sz="3400" b="1" dirty="0" smtClean="0">
                <a:solidFill>
                  <a:schemeClr val="accent2"/>
                </a:solidFill>
              </a:rPr>
              <a:t>УМНЫЙ ГОРОД. ЖИВИ СПОРТОМ» 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pic>
        <p:nvPicPr>
          <p:cNvPr id="23" name="Picture 4" descr="C:\Users\DIZ3\Desktop\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23337" y="929440"/>
            <a:ext cx="2187653" cy="348626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8337255" y="4715654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2"/>
                </a:solidFill>
              </a:rPr>
              <a:t>Кроме того, </a:t>
            </a:r>
          </a:p>
          <a:p>
            <a:pPr algn="ctr"/>
            <a:r>
              <a:rPr lang="ru-RU" sz="6000" b="1" dirty="0">
                <a:solidFill>
                  <a:schemeClr val="accent2"/>
                </a:solidFill>
              </a:rPr>
              <a:t>1 волонтер закреплен за каждой командой </a:t>
            </a:r>
          </a:p>
        </p:txBody>
      </p:sp>
    </p:spTree>
    <p:extLst>
      <p:ext uri="{BB962C8B-B14F-4D97-AF65-F5344CB8AC3E}">
        <p14:creationId xmlns:p14="http://schemas.microsoft.com/office/powerpoint/2010/main" xmlns="" val="4129263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Пользовательские 1">
      <a:dk1>
        <a:srgbClr val="000000"/>
      </a:dk1>
      <a:lt1>
        <a:srgbClr val="FFFFFF"/>
      </a:lt1>
      <a:dk2>
        <a:srgbClr val="20272B"/>
      </a:dk2>
      <a:lt2>
        <a:srgbClr val="FFFFFF"/>
      </a:lt2>
      <a:accent1>
        <a:srgbClr val="43505B"/>
      </a:accent1>
      <a:accent2>
        <a:srgbClr val="00758F"/>
      </a:accent2>
      <a:accent3>
        <a:srgbClr val="006EFF"/>
      </a:accent3>
      <a:accent4>
        <a:srgbClr val="E62C26"/>
      </a:accent4>
      <a:accent5>
        <a:srgbClr val="FFDF00"/>
      </a:accent5>
      <a:accent6>
        <a:srgbClr val="00C800"/>
      </a:accent6>
      <a:hlink>
        <a:srgbClr val="A0A0A0"/>
      </a:hlink>
      <a:folHlink>
        <a:srgbClr val="85DFD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76385</TotalTime>
  <Words>530</Words>
  <Application>Microsoft Office PowerPoint</Application>
  <PresentationFormat>Произвольный</PresentationFormat>
  <Paragraphs>139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Verdana</vt:lpstr>
      <vt:lpstr>Times New Roman</vt:lpstr>
      <vt:lpstr>DIN Pro</vt:lpstr>
      <vt:lpstr>DINPro Medium</vt:lpstr>
      <vt:lpstr>DINPro</vt:lpstr>
      <vt:lpstr>Cera Pro</vt:lpstr>
      <vt:lpstr>Cera Pro Medium</vt:lpstr>
      <vt:lpstr>Тема Office</vt:lpstr>
      <vt:lpstr>Слайд think-cell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федотов</dc:creator>
  <cp:lastModifiedBy>DIZ3</cp:lastModifiedBy>
  <cp:revision>3281</cp:revision>
  <dcterms:created xsi:type="dcterms:W3CDTF">2015-06-18T17:56:23Z</dcterms:created>
  <dcterms:modified xsi:type="dcterms:W3CDTF">2022-07-22T06:25:10Z</dcterms:modified>
</cp:coreProperties>
</file>